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3" r:id="rId7"/>
    <p:sldId id="276" r:id="rId8"/>
    <p:sldId id="298" r:id="rId9"/>
    <p:sldId id="299" r:id="rId10"/>
    <p:sldId id="262" r:id="rId11"/>
    <p:sldId id="264" r:id="rId12"/>
    <p:sldId id="30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01" r:id="rId25"/>
    <p:sldId id="291" r:id="rId26"/>
    <p:sldId id="277" r:id="rId27"/>
    <p:sldId id="279" r:id="rId28"/>
    <p:sldId id="280" r:id="rId29"/>
    <p:sldId id="278" r:id="rId30"/>
    <p:sldId id="281" r:id="rId31"/>
    <p:sldId id="282" r:id="rId32"/>
    <p:sldId id="283" r:id="rId33"/>
    <p:sldId id="284" r:id="rId34"/>
    <p:sldId id="293" r:id="rId35"/>
    <p:sldId id="294" r:id="rId36"/>
    <p:sldId id="295" r:id="rId37"/>
    <p:sldId id="304" r:id="rId38"/>
    <p:sldId id="305" r:id="rId39"/>
    <p:sldId id="303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660"/>
  </p:normalViewPr>
  <p:slideViewPr>
    <p:cSldViewPr>
      <p:cViewPr>
        <p:scale>
          <a:sx n="66" d="100"/>
          <a:sy n="66" d="100"/>
        </p:scale>
        <p:origin x="-2430" y="-13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DE25-754D-48B4-B5E5-BAA7985A8E4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3608-A31E-4A13-8FE6-D380A8DD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die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3608-A31E-4A13-8FE6-D380A8DD3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3608-A31E-4A13-8FE6-D380A8DD3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3608-A31E-4A13-8FE6-D380A8DD3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3608-A31E-4A13-8FE6-D380A8DD3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1FC01-1235-0540-A68F-E6EA4F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7982" y="2578722"/>
            <a:ext cx="9141619" cy="2387600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A50239-5686-BF4A-B1DF-84DC67D3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982" y="5058398"/>
            <a:ext cx="9141619" cy="534021"/>
          </a:xfrm>
        </p:spPr>
        <p:txBody>
          <a:bodyPr/>
          <a:lstStyle>
            <a:lvl1pPr marL="0" indent="0" algn="l">
              <a:buNone/>
              <a:defRPr sz="2400" b="1" i="0">
                <a:latin typeface="XXII Geom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7408C97-7A52-1B48-85D4-AC74001DA9C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7982" y="5783689"/>
            <a:ext cx="1982306" cy="35337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XXII Geom Bold" pitchFamily="2" charset="77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537B4CD-674C-4F47-A32B-9B8A621A6D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672789" y="5783689"/>
            <a:ext cx="5100829" cy="35337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XXII Geom Light" pitchFamily="2" charset="77"/>
              </a:defRPr>
            </a:lvl1pPr>
          </a:lstStyle>
          <a:p>
            <a:pPr lvl="0"/>
            <a:r>
              <a:rPr lang="en-US" dirty="0"/>
              <a:t>| Presentation Date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4CEA798-8E2C-2649-85F9-CE7B4539897C}"/>
              </a:ext>
            </a:extLst>
          </p:cNvPr>
          <p:cNvSpPr/>
          <p:nvPr userDrawn="1"/>
        </p:nvSpPr>
        <p:spPr>
          <a:xfrm>
            <a:off x="0" y="384000"/>
            <a:ext cx="2729963" cy="607513"/>
          </a:xfrm>
          <a:prstGeom prst="roundRect">
            <a:avLst>
              <a:gd name="adj" fmla="val 0"/>
            </a:avLst>
          </a:prstGeom>
          <a:solidFill>
            <a:srgbClr val="F4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3E2856D2-A1A3-F841-A251-4A990550B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8280" y="566536"/>
            <a:ext cx="1756376" cy="2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D440841-9C44-164B-8449-4F715E851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825" cy="140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D074-8D85-C54A-A9E0-39703CB4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503879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5D1B527-1275-9541-BE12-CD21D8DB44F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7982" y="869005"/>
            <a:ext cx="9141619" cy="53402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latin typeface="XXII Geom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8A930A20-730E-5D4F-AACC-EE118A10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4681" y="6356351"/>
            <a:ext cx="4113728" cy="365125"/>
          </a:xfrm>
        </p:spPr>
        <p:txBody>
          <a:bodyPr/>
          <a:lstStyle>
            <a:lvl1pPr algn="r">
              <a:defRPr b="0" i="0">
                <a:solidFill>
                  <a:srgbClr val="5580EA"/>
                </a:solidFill>
                <a:latin typeface="XXII Geom Light" pitchFamily="2" charset="77"/>
              </a:defRPr>
            </a:lvl1pPr>
          </a:lstStyle>
          <a:p>
            <a:r>
              <a:rPr lang="en-US" dirty="0"/>
              <a:t>Section Title Here  |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74E72935-7274-EA48-88E9-6CC4CB351117}"/>
              </a:ext>
            </a:extLst>
          </p:cNvPr>
          <p:cNvSpPr txBox="1">
            <a:spLocks/>
          </p:cNvSpPr>
          <p:nvPr userDrawn="1"/>
        </p:nvSpPr>
        <p:spPr>
          <a:xfrm>
            <a:off x="10535553" y="6356351"/>
            <a:ext cx="1175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0" dirty="0" err="1">
                <a:solidFill>
                  <a:srgbClr val="5580EA"/>
                </a:solidFill>
                <a:latin typeface="Quicksand" pitchFamily="2" charset="77"/>
              </a:rPr>
              <a:t>HealthTech</a:t>
            </a:r>
            <a:endParaRPr lang="en-US" b="1" i="0" dirty="0">
              <a:solidFill>
                <a:srgbClr val="5580EA"/>
              </a:solidFill>
              <a:latin typeface="Quicksand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AB85A5F-D8E4-9349-A8FB-04EBA25BCA6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1301" y="1913579"/>
            <a:ext cx="4653096" cy="310637"/>
          </a:xfrm>
        </p:spPr>
        <p:txBody>
          <a:bodyPr lIns="91440"/>
          <a:lstStyle>
            <a:lvl1pPr marL="0" indent="0">
              <a:spcBef>
                <a:spcPts val="600"/>
              </a:spcBef>
              <a:buClr>
                <a:srgbClr val="F48989"/>
              </a:buClr>
              <a:buNone/>
              <a:defRPr sz="1600" b="1" i="0">
                <a:solidFill>
                  <a:srgbClr val="5580EA"/>
                </a:solidFill>
                <a:latin typeface="XXII Geom Bold" pitchFamily="2" charset="77"/>
              </a:defRPr>
            </a:lvl1pPr>
            <a:lvl2pPr marL="457200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5988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4588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03375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1F7CA9-64F9-A645-99B6-687DA2924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301" y="2341563"/>
            <a:ext cx="4653096" cy="21748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AF87BEA-AF40-224C-9E36-6AF73395C2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85964" y="1913579"/>
            <a:ext cx="4653096" cy="310637"/>
          </a:xfrm>
        </p:spPr>
        <p:txBody>
          <a:bodyPr lIns="91440"/>
          <a:lstStyle>
            <a:lvl1pPr marL="0" indent="0">
              <a:spcBef>
                <a:spcPts val="600"/>
              </a:spcBef>
              <a:buClr>
                <a:srgbClr val="F48989"/>
              </a:buClr>
              <a:buNone/>
              <a:defRPr sz="1600" b="1" i="0">
                <a:solidFill>
                  <a:srgbClr val="5580EA"/>
                </a:solidFill>
                <a:latin typeface="XXII Geom Bold" pitchFamily="2" charset="77"/>
              </a:defRPr>
            </a:lvl1pPr>
            <a:lvl2pPr marL="457200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5988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4588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03375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6AB4961A-7E0D-034F-B67B-EBBEF2848E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5964" y="2341563"/>
            <a:ext cx="4653096" cy="21748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7547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-Column Copy Slide">
    <p:bg>
      <p:bgPr>
        <a:solidFill>
          <a:srgbClr val="F48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D074-8D85-C54A-A9E0-39703CB4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503879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5D1B527-1275-9541-BE12-CD21D8DB44F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7982" y="869005"/>
            <a:ext cx="9141619" cy="53402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XXII Geom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8A930A20-730E-5D4F-AACC-EE118A10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4681" y="6356351"/>
            <a:ext cx="4113728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XXII Geom Light" pitchFamily="2" charset="77"/>
              </a:defRPr>
            </a:lvl1pPr>
          </a:lstStyle>
          <a:p>
            <a:r>
              <a:rPr lang="en-US" dirty="0"/>
              <a:t>Section Title Here  |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74E72935-7274-EA48-88E9-6CC4CB351117}"/>
              </a:ext>
            </a:extLst>
          </p:cNvPr>
          <p:cNvSpPr txBox="1">
            <a:spLocks/>
          </p:cNvSpPr>
          <p:nvPr userDrawn="1"/>
        </p:nvSpPr>
        <p:spPr>
          <a:xfrm>
            <a:off x="10535553" y="6356351"/>
            <a:ext cx="1175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0" dirty="0" err="1">
                <a:solidFill>
                  <a:schemeClr val="bg1"/>
                </a:solidFill>
                <a:latin typeface="Quicksand" pitchFamily="2" charset="77"/>
              </a:rPr>
              <a:t>HealthTech</a:t>
            </a:r>
            <a:endParaRPr lang="en-US" b="1" i="0" dirty="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AB85A5F-D8E4-9349-A8FB-04EBA25BCA6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1013" y="1913579"/>
            <a:ext cx="9746800" cy="310637"/>
          </a:xfrm>
        </p:spPr>
        <p:txBody>
          <a:bodyPr lIns="91440"/>
          <a:lstStyle>
            <a:lvl1pPr marL="0" indent="0">
              <a:spcBef>
                <a:spcPts val="600"/>
              </a:spcBef>
              <a:buClr>
                <a:srgbClr val="F48989"/>
              </a:buClr>
              <a:buNone/>
              <a:defRPr sz="1600" b="1" i="0">
                <a:solidFill>
                  <a:schemeClr val="tx1"/>
                </a:solidFill>
                <a:latin typeface="XXII Geom Bold" pitchFamily="2" charset="77"/>
              </a:defRPr>
            </a:lvl1pPr>
            <a:lvl2pPr marL="457200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solidFill>
                  <a:schemeClr val="tx1"/>
                </a:solidFill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5988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solidFill>
                  <a:schemeClr val="tx1"/>
                </a:solidFill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4588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solidFill>
                  <a:schemeClr val="tx1"/>
                </a:solidFill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03375" indent="-228600">
              <a:spcBef>
                <a:spcPts val="600"/>
              </a:spcBef>
              <a:buClr>
                <a:srgbClr val="F48989"/>
              </a:buClr>
              <a:tabLst/>
              <a:defRPr sz="1400" b="1" i="0">
                <a:solidFill>
                  <a:schemeClr val="tx1"/>
                </a:solidFill>
                <a:latin typeface="XXII Geom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1F7CA9-64F9-A645-99B6-687DA2924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1013" y="2341563"/>
            <a:ext cx="9746800" cy="21748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16002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440841-9C44-164B-8449-4F715E851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825" cy="140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D074-8D85-C54A-A9E0-39703CB4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5038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E5D1B527-1275-9541-BE12-CD21D8DB44F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7982" y="869005"/>
            <a:ext cx="9141619" cy="534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latin typeface="XXII Geom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7B947A-FEAC-0241-BCAA-90C9A881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0467" y="6356351"/>
            <a:ext cx="4113728" cy="365125"/>
          </a:xfrm>
        </p:spPr>
        <p:txBody>
          <a:bodyPr/>
          <a:lstStyle>
            <a:lvl1pPr algn="r">
              <a:defRPr b="0" i="0">
                <a:solidFill>
                  <a:srgbClr val="5580EA"/>
                </a:solidFill>
                <a:latin typeface="XXII Geom Light" pitchFamily="2" charset="77"/>
              </a:defRPr>
            </a:lvl1pPr>
          </a:lstStyle>
          <a:p>
            <a:r>
              <a:rPr lang="en-US" dirty="0"/>
              <a:t>Section Title Here  |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2A7DA0F-0DD4-4F42-8F99-50545B6FF794}"/>
              </a:ext>
            </a:extLst>
          </p:cNvPr>
          <p:cNvSpPr txBox="1">
            <a:spLocks/>
          </p:cNvSpPr>
          <p:nvPr userDrawn="1"/>
        </p:nvSpPr>
        <p:spPr>
          <a:xfrm>
            <a:off x="10151339" y="6356351"/>
            <a:ext cx="1175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0" dirty="0" err="1">
                <a:solidFill>
                  <a:srgbClr val="5580EA"/>
                </a:solidFill>
                <a:latin typeface="Quicksand" pitchFamily="2" charset="77"/>
              </a:rPr>
              <a:t>HealthTech</a:t>
            </a:r>
            <a:endParaRPr lang="en-US" b="1" i="0" dirty="0">
              <a:solidFill>
                <a:srgbClr val="5580EA"/>
              </a:solidFill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67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1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AB29-E0EA-49DD-A71F-95FE7F5A02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AAFE-1A4D-4F9C-881F-69F3ED27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48239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Zelri\Documents\#4R Technologies\#A\HEALTHTECH\#REBRANDING\#Dominic\#Advertising Webinar\shutterstock_1217353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" y="-85663"/>
            <a:ext cx="12179527" cy="81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4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226833" cy="7315200"/>
          </a:xfrm>
        </p:spPr>
      </p:pic>
    </p:spTree>
    <p:extLst>
      <p:ext uri="{BB962C8B-B14F-4D97-AF65-F5344CB8AC3E}">
        <p14:creationId xmlns:p14="http://schemas.microsoft.com/office/powerpoint/2010/main" val="254204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6" y="0"/>
            <a:ext cx="1232381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895600"/>
            <a:ext cx="10512862" cy="503879"/>
          </a:xfrm>
        </p:spPr>
        <p:txBody>
          <a:bodyPr/>
          <a:lstStyle/>
          <a:p>
            <a:r>
              <a:rPr lang="en-US" sz="4400" b="0" dirty="0">
                <a:solidFill>
                  <a:schemeClr val="bg1"/>
                </a:solidFill>
              </a:rPr>
              <a:t>Let's just do some lateral </a:t>
            </a:r>
            <a:r>
              <a:rPr lang="en-US" sz="4400" b="0" dirty="0" smtClean="0">
                <a:solidFill>
                  <a:schemeClr val="bg1"/>
                </a:solidFill>
              </a:rPr>
              <a:t>thinking</a:t>
            </a:r>
            <a:br>
              <a:rPr lang="en-US" sz="4400" b="0" dirty="0" smtClean="0">
                <a:solidFill>
                  <a:schemeClr val="bg1"/>
                </a:solidFill>
              </a:rPr>
            </a:br>
            <a:r>
              <a:rPr lang="en-US" sz="4400" b="0" dirty="0" smtClean="0">
                <a:solidFill>
                  <a:schemeClr val="bg1"/>
                </a:solidFill>
              </a:rPr>
              <a:t>for </a:t>
            </a:r>
            <a:r>
              <a:rPr lang="en-US" sz="4400" b="0" dirty="0">
                <a:solidFill>
                  <a:schemeClr val="bg1"/>
                </a:solidFill>
              </a:rPr>
              <a:t>a second. What if?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17" y="0"/>
            <a:ext cx="12279086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2629" r="4762" b="2417"/>
          <a:stretch/>
        </p:blipFill>
        <p:spPr>
          <a:xfrm>
            <a:off x="6094412" y="1295400"/>
            <a:ext cx="6094413" cy="411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9" y="1295400"/>
            <a:ext cx="6191491" cy="41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4" r="1704" b="3226"/>
          <a:stretch/>
        </p:blipFill>
        <p:spPr>
          <a:xfrm>
            <a:off x="-367971" y="1"/>
            <a:ext cx="12556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9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-1380"/>
            <a:ext cx="9142164" cy="68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968E3E-3917-954B-9673-73E4BC85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982" y="2578722"/>
            <a:ext cx="7466230" cy="2387600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Brand Voice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24842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B40657-DA92-FE43-80FA-980E6F3E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Brand Voice |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6EB8BE-E319-E447-9B60-AC276E63DC7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Emotional rescue!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Brand voice is the distinct personality a brand takes on in its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Is not only what you say to your audience but how you say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Tone of voice is the mood or emotion you convey in messages to your audience through specific word choice and writing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What is </a:t>
            </a:r>
            <a:r>
              <a:rPr lang="en-US" b="0" dirty="0" smtClean="0"/>
              <a:t>a Brand Voice?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3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301" y="2527092"/>
            <a:ext cx="4653096" cy="3264108"/>
          </a:xfrm>
        </p:spPr>
        <p:txBody>
          <a:bodyPr>
            <a:noAutofit/>
          </a:bodyPr>
          <a:lstStyle/>
          <a:p>
            <a:r>
              <a:rPr lang="en-US" sz="2400" dirty="0"/>
              <a:t>Using language and style your audience understands builds a connection.</a:t>
            </a:r>
          </a:p>
          <a:p>
            <a:endParaRPr lang="en-US" sz="2400" dirty="0"/>
          </a:p>
          <a:p>
            <a:r>
              <a:rPr lang="en-US" sz="2400" dirty="0"/>
              <a:t>Brand voice guidelines reinforces who we are ( no matter where patients find us)</a:t>
            </a:r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2590800"/>
            <a:ext cx="317417" cy="3175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id="{A8CF15C8-B00A-324C-BD60-EA871C70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590800"/>
            <a:ext cx="317417" cy="317500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Brand Voice |</a:t>
            </a:r>
            <a:endParaRPr lang="en-US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229100"/>
            <a:ext cx="317417" cy="317500"/>
          </a:xfrm>
          <a:prstGeom prst="rect">
            <a:avLst/>
          </a:prstGeom>
        </p:spPr>
      </p:pic>
      <p:pic>
        <p:nvPicPr>
          <p:cNvPr id="21" name="Picture 20" descr="A picture containing screen, dark&#10;&#10;Description automatically generated">
            <a:extLst>
              <a:ext uri="{FF2B5EF4-FFF2-40B4-BE49-F238E27FC236}">
                <a16:creationId xmlns:a16="http://schemas.microsoft.com/office/drawing/2014/main" xmlns="" id="{7871FB52-31B5-D34A-9E4A-6ABD3ED0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-734807" y="5867400"/>
            <a:ext cx="3472871" cy="1485966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1612" y="2514600"/>
            <a:ext cx="4653096" cy="3384654"/>
          </a:xfrm>
        </p:spPr>
        <p:txBody>
          <a:bodyPr>
            <a:noAutofit/>
          </a:bodyPr>
          <a:lstStyle/>
          <a:p>
            <a:r>
              <a:rPr lang="en-US" sz="2400" dirty="0" smtClean="0"/>
              <a:t>Failure </a:t>
            </a:r>
            <a:r>
              <a:rPr lang="en-US" sz="2400" dirty="0"/>
              <a:t>to speak clearly to audiences + poor performance </a:t>
            </a:r>
            <a:r>
              <a:rPr lang="en-US" sz="2400" dirty="0" smtClean="0"/>
              <a:t>can </a:t>
            </a:r>
            <a:r>
              <a:rPr lang="en-US" sz="2400" dirty="0"/>
              <a:t>even turn patients away.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Why is your Brand Voice important?</a:t>
            </a:r>
          </a:p>
        </p:txBody>
      </p:sp>
    </p:spTree>
    <p:extLst>
      <p:ext uri="{BB962C8B-B14F-4D97-AF65-F5344CB8AC3E}">
        <p14:creationId xmlns:p14="http://schemas.microsoft.com/office/powerpoint/2010/main" val="45966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lri\Documents\#4R Technologies\#A\HEALTHTECH\#REBRANDING\#Dominic\#Advertising Webinar\Images to be added\re-work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screen, dark&#10;&#10;Description automatically generated">
            <a:extLst>
              <a:ext uri="{FF2B5EF4-FFF2-40B4-BE49-F238E27FC236}">
                <a16:creationId xmlns:a16="http://schemas.microsoft.com/office/drawing/2014/main" xmlns="" id="{7871FB52-31B5-D34A-9E4A-6ABD3ED0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9833"/>
          <a:stretch/>
        </p:blipFill>
        <p:spPr>
          <a:xfrm>
            <a:off x="0" y="-38166"/>
            <a:ext cx="2436812" cy="1485966"/>
          </a:xfrm>
          <a:prstGeom prst="rect">
            <a:avLst/>
          </a:prstGeom>
        </p:spPr>
      </p:pic>
      <p:pic>
        <p:nvPicPr>
          <p:cNvPr id="7" name="Picture 6" descr="A picture containing screen, dark&#10;&#10;Description automatically generated">
            <a:extLst>
              <a:ext uri="{FF2B5EF4-FFF2-40B4-BE49-F238E27FC236}">
                <a16:creationId xmlns:a16="http://schemas.microsoft.com/office/drawing/2014/main" xmlns="" id="{7871FB52-31B5-D34A-9E4A-6ABD3ED0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23599"/>
          <a:stretch/>
        </p:blipFill>
        <p:spPr>
          <a:xfrm>
            <a:off x="9535530" y="5372034"/>
            <a:ext cx="2653295" cy="14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9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 the tone!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301" y="2527092"/>
            <a:ext cx="4653096" cy="3264108"/>
          </a:xfrm>
        </p:spPr>
        <p:txBody>
          <a:bodyPr>
            <a:noAutofit/>
          </a:bodyPr>
          <a:lstStyle/>
          <a:p>
            <a:r>
              <a:rPr lang="en-US" sz="2800" dirty="0"/>
              <a:t>Fun tone</a:t>
            </a:r>
          </a:p>
          <a:p>
            <a:r>
              <a:rPr lang="en-US" sz="2800" dirty="0"/>
              <a:t>Authoritative tone</a:t>
            </a:r>
          </a:p>
          <a:p>
            <a:r>
              <a:rPr lang="en-US" sz="2800" dirty="0"/>
              <a:t>Edgy tone</a:t>
            </a:r>
          </a:p>
          <a:p>
            <a:r>
              <a:rPr lang="en-US" sz="2800" dirty="0"/>
              <a:t>Optimistic </a:t>
            </a:r>
            <a:r>
              <a:rPr lang="en-US" sz="2800" dirty="0" smtClean="0"/>
              <a:t>tone</a:t>
            </a:r>
            <a:endParaRPr 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D41D60F-2FF8-DC47-8579-CD329A648933}"/>
              </a:ext>
            </a:extLst>
          </p:cNvPr>
          <p:cNvCxnSpPr>
            <a:cxnSpLocks/>
          </p:cNvCxnSpPr>
          <p:nvPr/>
        </p:nvCxnSpPr>
        <p:spPr>
          <a:xfrm>
            <a:off x="1155399" y="2313274"/>
            <a:ext cx="1786569" cy="0"/>
          </a:xfrm>
          <a:prstGeom prst="line">
            <a:avLst/>
          </a:prstGeom>
          <a:ln w="19050">
            <a:solidFill>
              <a:srgbClr val="84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Brand Voice |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5316" y="2527092"/>
            <a:ext cx="4653096" cy="3264108"/>
          </a:xfrm>
        </p:spPr>
        <p:txBody>
          <a:bodyPr>
            <a:noAutofit/>
          </a:bodyPr>
          <a:lstStyle/>
          <a:p>
            <a:r>
              <a:rPr lang="en-US" sz="2800" dirty="0"/>
              <a:t>Bold tone</a:t>
            </a:r>
          </a:p>
          <a:p>
            <a:r>
              <a:rPr lang="en-US" sz="2800" dirty="0"/>
              <a:t>Approachable tone</a:t>
            </a:r>
          </a:p>
          <a:p>
            <a:r>
              <a:rPr lang="en-US" sz="2800" dirty="0"/>
              <a:t>Professional tone</a:t>
            </a:r>
          </a:p>
          <a:p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4211" y="2654300"/>
            <a:ext cx="317417" cy="1841500"/>
            <a:chOff x="684211" y="2654300"/>
            <a:chExt cx="317417" cy="1841500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="" xmlns:a16="http://schemas.microsoft.com/office/drawing/2014/main" id="{D08EBE7D-9B7B-C648-8C08-8BBF4F6E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211" y="2654300"/>
              <a:ext cx="317417" cy="317500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="" xmlns:a16="http://schemas.microsoft.com/office/drawing/2014/main" id="{A8CF15C8-B00A-324C-BD60-EA871C70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211" y="3162300"/>
              <a:ext cx="317417" cy="317500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="" xmlns:a16="http://schemas.microsoft.com/office/drawing/2014/main" id="{D08EBE7D-9B7B-C648-8C08-8BBF4F6E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211" y="3670300"/>
              <a:ext cx="317417" cy="3175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="" xmlns:a16="http://schemas.microsoft.com/office/drawing/2014/main" id="{D08EBE7D-9B7B-C648-8C08-8BBF4F6E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211" y="4178300"/>
              <a:ext cx="317417" cy="317500"/>
            </a:xfrm>
            <a:prstGeom prst="rect">
              <a:avLst/>
            </a:prstGeom>
          </p:spPr>
        </p:pic>
      </p:grpSp>
      <p:pic>
        <p:nvPicPr>
          <p:cNvPr id="15" name="Picture Placeholder 13">
            <a:extLst>
              <a:ext uri="{FF2B5EF4-FFF2-40B4-BE49-F238E27FC236}">
                <a16:creationId xmlns:a16="http://schemas.microsoft.com/office/drawing/2014/main" xmlns="" id="{78E4D911-04F0-8E4F-9FC6-26E3FA2C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25" b="6225"/>
          <a:stretch/>
        </p:blipFill>
        <p:spPr>
          <a:xfrm>
            <a:off x="9828212" y="4473521"/>
            <a:ext cx="895722" cy="79364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98" y="2654300"/>
            <a:ext cx="317417" cy="31750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="" xmlns:a16="http://schemas.microsoft.com/office/drawing/2014/main" id="{A8CF15C8-B00A-324C-BD60-EA871C70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98" y="3162300"/>
            <a:ext cx="317417" cy="3175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98" y="3670300"/>
            <a:ext cx="317417" cy="317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Types of Brand Tones</a:t>
            </a:r>
          </a:p>
        </p:txBody>
      </p:sp>
    </p:spTree>
    <p:extLst>
      <p:ext uri="{BB962C8B-B14F-4D97-AF65-F5344CB8AC3E}">
        <p14:creationId xmlns:p14="http://schemas.microsoft.com/office/powerpoint/2010/main" val="237873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Brand Voice |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880996"/>
            <a:ext cx="1311616" cy="1776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98" y="1898414"/>
            <a:ext cx="1549134" cy="1759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66" y="1898414"/>
            <a:ext cx="1545324" cy="1759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42" y="2292478"/>
            <a:ext cx="2439270" cy="10854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4411506"/>
            <a:ext cx="1393590" cy="1728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3" y="4343400"/>
            <a:ext cx="1868046" cy="17896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3" y="4414771"/>
            <a:ext cx="1219238" cy="17635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4" y="4411507"/>
            <a:ext cx="1528401" cy="17287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Brand Voice Corporate Identity and Design</a:t>
            </a:r>
          </a:p>
        </p:txBody>
      </p:sp>
    </p:spTree>
    <p:extLst>
      <p:ext uri="{BB962C8B-B14F-4D97-AF65-F5344CB8AC3E}">
        <p14:creationId xmlns:p14="http://schemas.microsoft.com/office/powerpoint/2010/main" val="427050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968E3E-3917-954B-9673-73E4BC85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982" y="2578722"/>
            <a:ext cx="7466230" cy="2387600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Let’s have a look at some</a:t>
            </a:r>
            <a:br>
              <a:rPr lang="en-US" sz="4000" b="0" dirty="0" smtClean="0"/>
            </a:br>
            <a:r>
              <a:rPr lang="en-US" sz="4000" b="0" dirty="0" smtClean="0"/>
              <a:t>excellent examples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58753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Voice |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752600"/>
            <a:ext cx="9159878" cy="4579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1" y="1600200"/>
            <a:ext cx="1057275" cy="79057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Dove Soap Brand Voice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 txBox="1">
            <a:spLocks/>
          </p:cNvSpPr>
          <p:nvPr/>
        </p:nvSpPr>
        <p:spPr>
          <a:xfrm>
            <a:off x="608012" y="6096001"/>
            <a:ext cx="9296400" cy="625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5580EA"/>
                </a:solidFill>
                <a:latin typeface="XXII Geom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Brand Voice: </a:t>
            </a:r>
            <a:r>
              <a:rPr lang="en-US" sz="2000" dirty="0" smtClean="0"/>
              <a:t>Positivity. Body Positivity. Relatable..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564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culture.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300" y="2527092"/>
            <a:ext cx="7136712" cy="978108"/>
          </a:xfrm>
        </p:spPr>
        <p:txBody>
          <a:bodyPr>
            <a:noAutofit/>
          </a:bodyPr>
          <a:lstStyle/>
          <a:p>
            <a:r>
              <a:rPr lang="en-US" sz="2800" b="1" dirty="0"/>
              <a:t>A spirit of </a:t>
            </a:r>
            <a:r>
              <a:rPr lang="en-US" sz="2800" b="1" dirty="0" smtClean="0"/>
              <a:t>collaboration defines </a:t>
            </a:r>
            <a:r>
              <a:rPr lang="en-US" sz="2800" b="1" dirty="0"/>
              <a:t>our people and our culture.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D41D60F-2FF8-DC47-8579-CD329A648933}"/>
              </a:ext>
            </a:extLst>
          </p:cNvPr>
          <p:cNvCxnSpPr>
            <a:cxnSpLocks/>
          </p:cNvCxnSpPr>
          <p:nvPr/>
        </p:nvCxnSpPr>
        <p:spPr>
          <a:xfrm>
            <a:off x="1155399" y="2313274"/>
            <a:ext cx="1786569" cy="0"/>
          </a:xfrm>
          <a:prstGeom prst="line">
            <a:avLst/>
          </a:prstGeom>
          <a:ln w="19050">
            <a:solidFill>
              <a:srgbClr val="84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Voice |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9012" y="3581400"/>
            <a:ext cx="9339862" cy="978108"/>
          </a:xfrm>
        </p:spPr>
        <p:txBody>
          <a:bodyPr>
            <a:noAutofit/>
          </a:bodyPr>
          <a:lstStyle/>
          <a:p>
            <a:r>
              <a:rPr lang="en-US" sz="2400" dirty="0"/>
              <a:t>What are barriers for, if not for breaking? Instead of asking, “Why?”</a:t>
            </a:r>
            <a:br>
              <a:rPr lang="en-US" sz="2400" dirty="0"/>
            </a:br>
            <a:r>
              <a:rPr lang="en-US" sz="2400" dirty="0" smtClean="0"/>
              <a:t>we </a:t>
            </a:r>
            <a:r>
              <a:rPr lang="en-US" sz="2400" dirty="0"/>
              <a:t>prefer to ask, “Why not?” Our team is the center of our business</a:t>
            </a:r>
            <a:br>
              <a:rPr lang="en-US" sz="2400" dirty="0"/>
            </a:br>
            <a:r>
              <a:rPr lang="en-US" sz="2400" dirty="0" smtClean="0"/>
              <a:t>and </a:t>
            </a:r>
            <a:r>
              <a:rPr lang="en-US" sz="2400" dirty="0"/>
              <a:t>our culture inspires them to innovate, self-develop, and evolve.</a:t>
            </a:r>
            <a:br>
              <a:rPr lang="en-US" sz="2400" dirty="0"/>
            </a:br>
            <a:r>
              <a:rPr lang="en-US" sz="2400" dirty="0" smtClean="0"/>
              <a:t>This </a:t>
            </a:r>
            <a:r>
              <a:rPr lang="en-US" sz="2400" dirty="0"/>
              <a:t>not only gets the best out of our team members, but it gets </a:t>
            </a:r>
            <a:r>
              <a:rPr lang="en-US" sz="2400" dirty="0" smtClean="0"/>
              <a:t>the best </a:t>
            </a:r>
            <a:r>
              <a:rPr lang="en-US" sz="2400" dirty="0"/>
              <a:t>results for our clients too.</a:t>
            </a:r>
          </a:p>
        </p:txBody>
      </p:sp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xmlns="" id="{D2BDD958-2CD5-1E41-AC38-7C478FCC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89" b="5189"/>
          <a:stretch/>
        </p:blipFill>
        <p:spPr>
          <a:xfrm>
            <a:off x="9793886" y="1994794"/>
            <a:ext cx="1001325" cy="8872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 err="1"/>
              <a:t>HealthTech</a:t>
            </a:r>
            <a:r>
              <a:rPr lang="en-US" sz="3200" b="0" dirty="0"/>
              <a:t> Brand Voice</a:t>
            </a:r>
          </a:p>
        </p:txBody>
      </p:sp>
      <p:sp>
        <p:nvSpPr>
          <p:cNvPr id="11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 txBox="1">
            <a:spLocks/>
          </p:cNvSpPr>
          <p:nvPr/>
        </p:nvSpPr>
        <p:spPr>
          <a:xfrm>
            <a:off x="608012" y="6096001"/>
            <a:ext cx="9296400" cy="625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5580EA"/>
                </a:solidFill>
                <a:latin typeface="XXII Geom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Brand Voice: </a:t>
            </a:r>
            <a:r>
              <a:rPr lang="en-US" sz="2000" dirty="0" smtClean="0"/>
              <a:t>Proud. Culture-driven. Servant leadership..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003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6612" y="1060963"/>
            <a:ext cx="4653096" cy="310637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Instantly Recognizable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 err="1"/>
              <a:t>HealthTech</a:t>
            </a:r>
            <a:r>
              <a:rPr lang="en-US" sz="3200" b="0" dirty="0"/>
              <a:t> Brand Voice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/>
          <a:stretch/>
        </p:blipFill>
        <p:spPr>
          <a:xfrm>
            <a:off x="1217611" y="1414462"/>
            <a:ext cx="9531013" cy="5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49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lri\Documents\#4R Technologies\#A\HEALTHTECH\#REBRANDING\#Dominic\#Advertising Webinar\Images to be added\unname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1577657"/>
            <a:ext cx="3508218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 txBox="1">
            <a:spLocks/>
          </p:cNvSpPr>
          <p:nvPr/>
        </p:nvSpPr>
        <p:spPr>
          <a:xfrm>
            <a:off x="608012" y="6096001"/>
            <a:ext cx="9296400" cy="625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5580EA"/>
                </a:solidFill>
                <a:latin typeface="XXII Geom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Brand Voice: Humorous, cheeky, weird and funky.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4" y="1524000"/>
            <a:ext cx="3810000" cy="2047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3581400"/>
            <a:ext cx="3880556" cy="251470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 smtClean="0"/>
              <a:t>Skittles </a:t>
            </a:r>
            <a:r>
              <a:rPr lang="en-US" sz="3200" b="0" dirty="0"/>
              <a:t>Brand Voice</a:t>
            </a:r>
          </a:p>
        </p:txBody>
      </p:sp>
      <p:sp>
        <p:nvSpPr>
          <p:cNvPr id="30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4681" y="6356351"/>
            <a:ext cx="4113728" cy="365125"/>
          </a:xfrm>
        </p:spPr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Voice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3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 txBox="1">
            <a:spLocks/>
          </p:cNvSpPr>
          <p:nvPr/>
        </p:nvSpPr>
        <p:spPr>
          <a:xfrm>
            <a:off x="608012" y="6096001"/>
            <a:ext cx="6248401" cy="625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5580EA"/>
                </a:solidFill>
                <a:latin typeface="XXII Geom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Brand Voice: Personal and caring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781175"/>
            <a:ext cx="571500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r="1309"/>
          <a:stretch/>
        </p:blipFill>
        <p:spPr>
          <a:xfrm>
            <a:off x="3351212" y="3859193"/>
            <a:ext cx="5715000" cy="188040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Kaiser Permanente Brand Voice</a:t>
            </a:r>
          </a:p>
        </p:txBody>
      </p:sp>
      <p:sp>
        <p:nvSpPr>
          <p:cNvPr id="19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4681" y="6356351"/>
            <a:ext cx="4113728" cy="365125"/>
          </a:xfrm>
        </p:spPr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Voice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09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1912183"/>
            <a:ext cx="6591300" cy="4079042"/>
          </a:xfrm>
          <a:prstGeom prst="rect">
            <a:avLst/>
          </a:prstGeom>
        </p:spPr>
      </p:pic>
      <p:sp>
        <p:nvSpPr>
          <p:cNvPr id="6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 txBox="1">
            <a:spLocks/>
          </p:cNvSpPr>
          <p:nvPr/>
        </p:nvSpPr>
        <p:spPr>
          <a:xfrm>
            <a:off x="608012" y="6096001"/>
            <a:ext cx="6705600" cy="625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5580EA"/>
                </a:solidFill>
                <a:latin typeface="XXII Geom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Allison Janney - Kaiser Permanente Voice Over</a:t>
            </a:r>
            <a:endParaRPr lang="en-US" sz="20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Kaiser Permanente Brand Voice</a:t>
            </a:r>
          </a:p>
        </p:txBody>
      </p:sp>
      <p:sp>
        <p:nvSpPr>
          <p:cNvPr id="9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4681" y="6356351"/>
            <a:ext cx="4113728" cy="365125"/>
          </a:xfrm>
        </p:spPr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Voice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0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Radio advert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D41D60F-2FF8-DC47-8579-CD329A648933}"/>
              </a:ext>
            </a:extLst>
          </p:cNvPr>
          <p:cNvCxnSpPr>
            <a:cxnSpLocks/>
          </p:cNvCxnSpPr>
          <p:nvPr/>
        </p:nvCxnSpPr>
        <p:spPr>
          <a:xfrm>
            <a:off x="1155399" y="2313274"/>
            <a:ext cx="1786569" cy="0"/>
          </a:xfrm>
          <a:prstGeom prst="line">
            <a:avLst/>
          </a:prstGeom>
          <a:ln w="19050">
            <a:solidFill>
              <a:srgbClr val="84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aiser permanente th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3883" y="2514600"/>
            <a:ext cx="609600" cy="609600"/>
          </a:xfrm>
          <a:prstGeom prst="rect">
            <a:avLst/>
          </a:prstGeom>
        </p:spPr>
      </p:pic>
      <p:sp>
        <p:nvSpPr>
          <p:cNvPr id="19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 txBox="1">
            <a:spLocks/>
          </p:cNvSpPr>
          <p:nvPr/>
        </p:nvSpPr>
        <p:spPr>
          <a:xfrm>
            <a:off x="608012" y="6096001"/>
            <a:ext cx="6248401" cy="625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5580EA"/>
                </a:solidFill>
                <a:latin typeface="XXII Geom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Brand Voice: Personal and caring</a:t>
            </a:r>
            <a:endParaRPr lang="en-US" sz="200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Kaiser Permanente Brand Voice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="" xmlns:a16="http://schemas.microsoft.com/office/drawing/2014/main" id="{85917692-3FE4-1641-BF85-3893731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4681" y="6356351"/>
            <a:ext cx="4113728" cy="365125"/>
          </a:xfrm>
        </p:spPr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Voice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968E3E-3917-954B-9673-73E4BC85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982" y="2578722"/>
            <a:ext cx="10590430" cy="2387600"/>
          </a:xfrm>
        </p:spPr>
        <p:txBody>
          <a:bodyPr>
            <a:noAutofit/>
          </a:bodyPr>
          <a:lstStyle/>
          <a:p>
            <a:r>
              <a:rPr lang="en-US" sz="4000" b="0" dirty="0"/>
              <a:t>How </a:t>
            </a:r>
            <a:r>
              <a:rPr lang="en-US" sz="4000" b="0" dirty="0" smtClean="0"/>
              <a:t>Creativity </a:t>
            </a:r>
            <a:r>
              <a:rPr lang="en-US" sz="4000" b="0" dirty="0"/>
              <a:t>can </a:t>
            </a:r>
            <a:r>
              <a:rPr lang="en-US" sz="4000" b="0" dirty="0" smtClean="0"/>
              <a:t>Drive Advertising Effectiveness </a:t>
            </a:r>
            <a:r>
              <a:rPr lang="en-US" sz="4000" b="0" dirty="0"/>
              <a:t>for your </a:t>
            </a:r>
            <a:r>
              <a:rPr lang="en-US" sz="4000" b="0" dirty="0" smtClean="0"/>
              <a:t>Hospital </a:t>
            </a:r>
            <a:r>
              <a:rPr lang="en-US" sz="4000" b="0" dirty="0" smtClean="0"/>
              <a:t>+</a:t>
            </a: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>Building your Brand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F90F93-8A7A-D941-BB70-601F148DB5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7982" y="5783689"/>
            <a:ext cx="8152030" cy="353371"/>
          </a:xfrm>
        </p:spPr>
        <p:txBody>
          <a:bodyPr>
            <a:noAutofit/>
          </a:bodyPr>
          <a:lstStyle/>
          <a:p>
            <a:r>
              <a:rPr lang="en-US" sz="1600" dirty="0" smtClean="0"/>
              <a:t>Dominic </a:t>
            </a:r>
            <a:r>
              <a:rPr lang="en-US" sz="1600" dirty="0" smtClean="0"/>
              <a:t>Symes, </a:t>
            </a:r>
            <a:r>
              <a:rPr lang="en-US" sz="1600" b="0" dirty="0"/>
              <a:t>EVP Staffing Solutions and Chief Revenue Officer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18D10D9-2376-CC4C-9527-956184D1C85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70583" y="5818829"/>
            <a:ext cx="5100829" cy="353371"/>
          </a:xfrm>
        </p:spPr>
        <p:txBody>
          <a:bodyPr>
            <a:normAutofit/>
          </a:bodyPr>
          <a:lstStyle/>
          <a:p>
            <a:r>
              <a:rPr lang="en-US" sz="1300" dirty="0"/>
              <a:t>| </a:t>
            </a:r>
            <a:r>
              <a:rPr lang="en-US" sz="1300" dirty="0" smtClean="0"/>
              <a:t> June</a:t>
            </a:r>
            <a:r>
              <a:rPr lang="en-US" sz="1300" dirty="0" smtClean="0"/>
              <a:t>, 2023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8967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968E3E-3917-954B-9673-73E4BC85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982" y="2578722"/>
            <a:ext cx="8456830" cy="2387600"/>
          </a:xfrm>
        </p:spPr>
        <p:txBody>
          <a:bodyPr>
            <a:noAutofit/>
          </a:bodyPr>
          <a:lstStyle/>
          <a:p>
            <a:r>
              <a:rPr lang="en-US" sz="4000" dirty="0"/>
              <a:t>How do you go about </a:t>
            </a:r>
            <a:r>
              <a:rPr lang="en-US" sz="4000" dirty="0"/>
              <a:t>C</a:t>
            </a:r>
            <a:r>
              <a:rPr lang="en-US" sz="4000" dirty="0" smtClean="0"/>
              <a:t>reating </a:t>
            </a:r>
            <a:r>
              <a:rPr lang="en-US" sz="4000" dirty="0"/>
              <a:t>a </a:t>
            </a:r>
            <a:r>
              <a:rPr lang="en-US" sz="4000" dirty="0" smtClean="0"/>
              <a:t>Distinct </a:t>
            </a:r>
            <a:r>
              <a:rPr lang="en-US" sz="4000" dirty="0"/>
              <a:t>Brand Voice for your </a:t>
            </a:r>
            <a:r>
              <a:rPr lang="en-US" sz="4000" dirty="0" smtClean="0"/>
              <a:t>Hospital</a:t>
            </a:r>
            <a:r>
              <a:rPr lang="en-US" sz="4000" dirty="0"/>
              <a:t>?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131577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r>
              <a:rPr lang="en-US" sz="1800" dirty="0"/>
              <a:t>Your hospitals value statement can help you determine some key characteristics of your brand voice. </a:t>
            </a:r>
          </a:p>
          <a:p>
            <a:r>
              <a:rPr lang="en-US" sz="1800" b="1" dirty="0"/>
              <a:t>"The Good Company" (example) 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are completely transparent.</a:t>
            </a:r>
            <a:r>
              <a:rPr lang="en-US" sz="1800" b="1" dirty="0"/>
              <a:t> 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encourage our customers to understand exactly how our products are made.</a:t>
            </a:r>
            <a:r>
              <a:rPr lang="en-US" sz="1800" b="1" dirty="0"/>
              <a:t> 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don’t make off-the-cuff statements without backing them up with proper facts.</a:t>
            </a:r>
            <a:r>
              <a:rPr lang="en-US" sz="1800" b="1" dirty="0"/>
              <a:t> 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detail the environmental footprint of everything we do.</a:t>
            </a:r>
            <a:r>
              <a:rPr lang="en-US" sz="1800" b="1" dirty="0"/>
              <a:t> 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benchmark ourselves against competing products &amp; brands.</a:t>
            </a:r>
            <a:r>
              <a:rPr lang="en-US" sz="1800" b="1" dirty="0"/>
              <a:t> 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are completely transparent about our suppliers &amp; partners.</a:t>
            </a:r>
            <a:r>
              <a:rPr lang="en-US" sz="1800" b="1" dirty="0"/>
              <a:t> 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ask suppliers &amp; partners to provide us with hard proof about their practices.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172521"/>
            <a:ext cx="10512862" cy="503879"/>
          </a:xfrm>
        </p:spPr>
        <p:txBody>
          <a:bodyPr/>
          <a:lstStyle/>
          <a:p>
            <a:pPr algn="l"/>
            <a:r>
              <a:rPr lang="en-US" b="0" dirty="0" smtClean="0"/>
              <a:t>Step 1: Start </a:t>
            </a:r>
            <a:r>
              <a:rPr lang="en-US" b="0" dirty="0"/>
              <a:t>with your Hospital’s Mission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2426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see these values — transparency, eco-friendliness &amp; modern instead of traditional.</a:t>
            </a:r>
            <a:r>
              <a:rPr lang="en-US" sz="1800" b="1" dirty="0"/>
              <a:t> </a:t>
            </a:r>
            <a:endParaRPr lang="en-US" sz="1800" dirty="0"/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writing is clear, straightforward &amp; direct to support the brand's transparency values. The writer takes the angle of eco-friendliness in the opinions expressed.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There's </a:t>
            </a:r>
            <a:r>
              <a:rPr lang="en-US" sz="1800" dirty="0"/>
              <a:t>a casual, informal tone to the voice, hinting at a company that isn't old-school and doesn't take itself too seriously. 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You'll </a:t>
            </a:r>
            <a:r>
              <a:rPr lang="en-US" sz="1800" dirty="0"/>
              <a:t>want to consider your own values when creating a brand voice.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837982" y="1172521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b="0" dirty="0" smtClean="0"/>
              <a:t>Breaking </a:t>
            </a:r>
            <a:r>
              <a:rPr lang="en-US" b="0" dirty="0"/>
              <a:t>Down "The Good Company"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21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What are the biggest truths about the world that your hospital believes in?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What’s the problem that your patient is trying to solve? What are their biggest desires?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What are the demographics of your target audience and how do they consume information?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What’s your competitor’s tone like? What’s unique about your hospital and beliefs and how are you different from the competition?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Which five words represent your hospital the most? And the least?</a:t>
            </a:r>
            <a:r>
              <a:rPr lang="en-US" sz="1800" dirty="0"/>
              <a:t> 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smtClean="0"/>
              <a:t>Which </a:t>
            </a:r>
            <a:r>
              <a:rPr lang="en-US" sz="1800" dirty="0"/>
              <a:t>of your hospital's “big truths” connects the most with your audience? Look at your beliefs, map them to your audience, and research how they’re already consuming those ideas. </a:t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837982" y="1172521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b="0" dirty="0"/>
              <a:t>Step </a:t>
            </a:r>
            <a:r>
              <a:rPr lang="en-US" b="0" dirty="0" smtClean="0"/>
              <a:t>2: </a:t>
            </a:r>
            <a:r>
              <a:rPr lang="en-US" b="0" dirty="0"/>
              <a:t>Determine Your Heart and Soul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r>
              <a:rPr lang="en-US" sz="1800" dirty="0"/>
              <a:t>Oftentimes, determining brand voice starts by asking: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"</a:t>
            </a:r>
            <a:r>
              <a:rPr lang="en-US" sz="1800" dirty="0"/>
              <a:t>What </a:t>
            </a:r>
            <a:r>
              <a:rPr lang="en-US" sz="1800" i="1" dirty="0"/>
              <a:t>don't </a:t>
            </a:r>
            <a:r>
              <a:rPr lang="en-US" sz="1800" dirty="0"/>
              <a:t>we want our brand voice to be?" </a:t>
            </a:r>
          </a:p>
          <a:p>
            <a:r>
              <a:rPr lang="en-US" sz="1800" dirty="0"/>
              <a:t>Figuring out what you </a:t>
            </a:r>
            <a:r>
              <a:rPr lang="en-US" sz="1800" i="1" dirty="0"/>
              <a:t>don't</a:t>
            </a:r>
            <a:r>
              <a:rPr lang="en-US" sz="1800" dirty="0"/>
              <a:t> want your brand voice to be is a critical step in choosing the right voice for your brand. </a:t>
            </a:r>
          </a:p>
          <a:p>
            <a:r>
              <a:rPr lang="en-US" sz="1800" dirty="0"/>
              <a:t>For instance, perhaps your team brainstorms the following statements: 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Our brand voice is not pretentious.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Our brand voice is not too serious.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Our brand voice is not grandiose.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Our brand voice is not unfriendly.</a:t>
            </a:r>
            <a:r>
              <a:rPr lang="en-US" sz="1800" dirty="0"/>
              <a:t> 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837982" y="1172521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b="0" dirty="0"/>
              <a:t>Step </a:t>
            </a:r>
            <a:r>
              <a:rPr lang="en-US" b="0" dirty="0" smtClean="0"/>
              <a:t>3: </a:t>
            </a:r>
            <a:r>
              <a:rPr lang="en-US" b="0" dirty="0"/>
              <a:t>Determine who you don't want to be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1301" y="1913579"/>
            <a:ext cx="4653096" cy="310637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Make a Do's and Don'ts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1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your hospital brand was a movie character, who would it be? 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is a fun exercise that can be super-useful for the creators who will be following your hospital brand voice guidelines. 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Why? You’ll give them a concrete example of your hospital brand’s personality, one they can relate to, in very few words. 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 instance, say you decide your hospital brand would be Dory from </a:t>
            </a:r>
            <a:r>
              <a:rPr lang="en-US" sz="1800" i="1" dirty="0"/>
              <a:t>Finding Nemo</a:t>
            </a:r>
            <a:r>
              <a:rPr lang="en-US" sz="1800" dirty="0"/>
              <a:t> if it were a movie character</a:t>
            </a:r>
            <a:r>
              <a:rPr lang="en-US" sz="1800" dirty="0" smtClean="0"/>
              <a:t>.</a:t>
            </a:r>
            <a:r>
              <a:rPr lang="en-US" sz="1800" dirty="0"/>
              <a:t> 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1282906" y="4423795"/>
            <a:ext cx="1219063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1301" y="1913579"/>
            <a:ext cx="4653096" cy="310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Brand Voice Example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837981" y="1172521"/>
            <a:ext cx="12635555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b="0" dirty="0"/>
              <a:t>Step </a:t>
            </a:r>
            <a:r>
              <a:rPr lang="en-US" b="0" dirty="0" smtClean="0"/>
              <a:t>4: </a:t>
            </a:r>
            <a:r>
              <a:rPr lang="en-US" b="0" dirty="0"/>
              <a:t>Define Your Brand as a Movie Character </a:t>
            </a:r>
            <a:r>
              <a:rPr lang="en-US" b="0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84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r>
              <a:rPr lang="en-US" sz="1800" dirty="0"/>
              <a:t>Your final step is to put your brand voice research </a:t>
            </a:r>
            <a:r>
              <a:rPr lang="en-US" sz="1800" dirty="0" smtClean="0"/>
              <a:t>into </a:t>
            </a:r>
            <a:r>
              <a:rPr lang="en-US" sz="1800" dirty="0"/>
              <a:t>action and start rolling it out with smart content creation. </a:t>
            </a:r>
          </a:p>
          <a:p>
            <a:endParaRPr lang="en-US" sz="1800" dirty="0"/>
          </a:p>
          <a:p>
            <a:r>
              <a:rPr lang="en-US" sz="1800" b="1" dirty="0"/>
              <a:t>Make sure you have your own content creation plan</a:t>
            </a:r>
            <a:r>
              <a:rPr lang="en-US" sz="1800" dirty="0"/>
              <a:t> and don’t waste your resources on cheap marketing that might not meet your expectations or deliver on your brand voice guidelines. </a:t>
            </a:r>
          </a:p>
          <a:p>
            <a:r>
              <a:rPr lang="en-US" sz="1800" dirty="0"/>
              <a:t>So, once you know your brand voice, it’s time for YOU to put it into action, not someone else. This is </a:t>
            </a:r>
            <a:r>
              <a:rPr lang="en-US" sz="1800" i="1" dirty="0"/>
              <a:t>your</a:t>
            </a:r>
            <a:r>
              <a:rPr lang="en-US" sz="1800" dirty="0"/>
              <a:t> </a:t>
            </a:r>
            <a:r>
              <a:rPr lang="en-US" sz="1800" dirty="0" smtClean="0"/>
              <a:t>hospital, </a:t>
            </a:r>
            <a:r>
              <a:rPr lang="en-US" sz="1800" dirty="0"/>
              <a:t>and you’ve got to be the captain of the ship, guiding others to create in alignment with your brand voice.  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1282906" y="4423795"/>
            <a:ext cx="1219063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1301" y="1913579"/>
            <a:ext cx="4653096" cy="310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Lights, camera, action!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837981" y="1172521"/>
            <a:ext cx="12635555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b="0" dirty="0"/>
              <a:t>Step </a:t>
            </a:r>
            <a:r>
              <a:rPr lang="en-US" b="0" dirty="0" smtClean="0"/>
              <a:t>5: </a:t>
            </a:r>
            <a:r>
              <a:rPr lang="en-US" b="0" dirty="0"/>
              <a:t>Put </a:t>
            </a:r>
            <a:r>
              <a:rPr lang="en-US" b="0" dirty="0" smtClean="0"/>
              <a:t>Into Action</a:t>
            </a:r>
            <a:r>
              <a:rPr lang="en-US" b="0" dirty="0"/>
              <a:t> </a:t>
            </a:r>
            <a:r>
              <a:rPr lang="en-US" b="0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45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58A6A-C445-564B-A673-C01A562C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Our services</a:t>
            </a:r>
            <a:endParaRPr lang="en-US" b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9B7691DB-F36E-574E-B38E-70BBC58BD9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defTabSz="415869"/>
            <a:r>
              <a:rPr lang="en-US" kern="0" spc="-7" dirty="0">
                <a:latin typeface="Montserrat" panose="00000500000000000000" pitchFamily="2" charset="0"/>
                <a:cs typeface="Trebuchet MS"/>
              </a:rPr>
              <a:t>Strategy</a:t>
            </a:r>
            <a:r>
              <a:rPr lang="en-US" kern="0" spc="-75" dirty="0">
                <a:latin typeface="Montserrat" panose="00000500000000000000" pitchFamily="2" charset="0"/>
                <a:cs typeface="Trebuchet MS"/>
              </a:rPr>
              <a:t> </a:t>
            </a:r>
            <a:r>
              <a:rPr lang="en-US" kern="0" spc="266" dirty="0">
                <a:latin typeface="Montserrat" panose="00000500000000000000" pitchFamily="2" charset="0"/>
                <a:cs typeface="Trebuchet MS"/>
              </a:rPr>
              <a:t>–</a:t>
            </a:r>
            <a:r>
              <a:rPr lang="en-US" kern="0" spc="-70" dirty="0">
                <a:latin typeface="Montserrat" panose="00000500000000000000" pitchFamily="2" charset="0"/>
                <a:cs typeface="Trebuchet MS"/>
              </a:rPr>
              <a:t> </a:t>
            </a:r>
            <a:r>
              <a:rPr lang="en-US" kern="0" spc="11" dirty="0">
                <a:latin typeface="Montserrat" panose="00000500000000000000" pitchFamily="2" charset="0"/>
                <a:cs typeface="Trebuchet MS"/>
              </a:rPr>
              <a:t>Solutions</a:t>
            </a:r>
            <a:r>
              <a:rPr lang="en-US" kern="0" spc="-73" dirty="0">
                <a:latin typeface="Montserrat" panose="00000500000000000000" pitchFamily="2" charset="0"/>
                <a:cs typeface="Trebuchet MS"/>
              </a:rPr>
              <a:t> </a:t>
            </a:r>
            <a:r>
              <a:rPr lang="en-US" kern="0" spc="59" dirty="0">
                <a:latin typeface="Montserrat" panose="00000500000000000000" pitchFamily="2" charset="0"/>
                <a:cs typeface="Trebuchet MS"/>
              </a:rPr>
              <a:t>-</a:t>
            </a:r>
            <a:r>
              <a:rPr lang="en-US" kern="0" spc="-70" dirty="0">
                <a:latin typeface="Montserrat" panose="00000500000000000000" pitchFamily="2" charset="0"/>
                <a:cs typeface="Trebuchet MS"/>
              </a:rPr>
              <a:t> </a:t>
            </a:r>
            <a:r>
              <a:rPr lang="en-US" kern="0" spc="14" dirty="0">
                <a:latin typeface="Montserrat" panose="00000500000000000000" pitchFamily="2" charset="0"/>
                <a:cs typeface="Trebuchet MS"/>
              </a:rPr>
              <a:t>Support</a:t>
            </a:r>
            <a:endParaRPr lang="en-US" kern="0" dirty="0">
              <a:latin typeface="Montserrat" panose="00000500000000000000" pitchFamily="2" charset="0"/>
              <a:cs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89FB54-DB57-2C4C-ABD0-FBCFC8B6B61D}"/>
              </a:ext>
            </a:extLst>
          </p:cNvPr>
          <p:cNvSpPr/>
          <p:nvPr/>
        </p:nvSpPr>
        <p:spPr>
          <a:xfrm>
            <a:off x="1578576" y="2225135"/>
            <a:ext cx="4320239" cy="1623409"/>
          </a:xfrm>
          <a:prstGeom prst="rect">
            <a:avLst/>
          </a:prstGeom>
          <a:noFill/>
          <a:ln w="25400">
            <a:solidFill>
              <a:srgbClr val="84C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53144C9-D00D-5747-8A3E-48A86C09F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66" y="2423027"/>
            <a:ext cx="317417" cy="317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4542BE-A548-404C-91EC-C0E1B266680B}"/>
              </a:ext>
            </a:extLst>
          </p:cNvPr>
          <p:cNvSpPr txBox="1"/>
          <p:nvPr/>
        </p:nvSpPr>
        <p:spPr>
          <a:xfrm>
            <a:off x="1843074" y="2412501"/>
            <a:ext cx="337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580EA"/>
                </a:solidFill>
                <a:latin typeface="Quicksand" pitchFamily="2" charset="77"/>
              </a:rPr>
              <a:t>Governance &amp; Strategy</a:t>
            </a:r>
            <a:endParaRPr lang="en-US" sz="1600" dirty="0">
              <a:solidFill>
                <a:prstClr val="black"/>
              </a:solidFill>
              <a:latin typeface="Montserrat" panose="00000500000000000000" pitchFamily="2" charset="0"/>
              <a:cs typeface="Arial"/>
            </a:endParaRPr>
          </a:p>
          <a:p>
            <a:endParaRPr lang="en-US" sz="1600" b="1" dirty="0">
              <a:solidFill>
                <a:srgbClr val="5580EA"/>
              </a:solidFill>
              <a:latin typeface="Quicksan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8A0824-913C-A340-BED0-0B24AF1EF073}"/>
              </a:ext>
            </a:extLst>
          </p:cNvPr>
          <p:cNvSpPr txBox="1"/>
          <p:nvPr/>
        </p:nvSpPr>
        <p:spPr>
          <a:xfrm>
            <a:off x="1843075" y="2740211"/>
            <a:ext cx="378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15869"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</a:t>
            </a:r>
            <a:r>
              <a:rPr lang="en-US" sz="1400" spc="18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</a:t>
            </a:r>
            <a:r>
              <a:rPr lang="en-US" sz="1400" spc="36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en-US" sz="1400" spc="16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</a:t>
            </a:r>
            <a:r>
              <a:rPr lang="en-US" sz="1400" spc="24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spc="16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endParaRPr lang="en-US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415869"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8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</a:t>
            </a: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</a:t>
            </a:r>
            <a:r>
              <a:rPr lang="en-US" sz="1400" spc="7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</a:t>
            </a:r>
            <a:r>
              <a:rPr lang="en-US" sz="1400" spc="186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endParaRPr lang="en-US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415869"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7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</a:t>
            </a:r>
            <a:r>
              <a:rPr lang="en-US" sz="1400" spc="7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spc="18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culture</a:t>
            </a:r>
            <a:endParaRPr lang="en-US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5610CB-3110-B74C-A05D-01C5A4B53F69}"/>
              </a:ext>
            </a:extLst>
          </p:cNvPr>
          <p:cNvSpPr/>
          <p:nvPr/>
        </p:nvSpPr>
        <p:spPr>
          <a:xfrm>
            <a:off x="6217606" y="2225135"/>
            <a:ext cx="4320239" cy="1623409"/>
          </a:xfrm>
          <a:prstGeom prst="rect">
            <a:avLst/>
          </a:prstGeom>
          <a:noFill/>
          <a:ln w="25400">
            <a:solidFill>
              <a:srgbClr val="84C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DD996C0F-455F-524B-9562-123DF0B3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7" y="2423027"/>
            <a:ext cx="317417" cy="317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E2ED15-EE63-CC4C-9AD2-23C2B21F0741}"/>
              </a:ext>
            </a:extLst>
          </p:cNvPr>
          <p:cNvSpPr txBox="1"/>
          <p:nvPr/>
        </p:nvSpPr>
        <p:spPr>
          <a:xfrm>
            <a:off x="6482105" y="2412501"/>
            <a:ext cx="3370119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580EA"/>
                </a:solidFill>
                <a:latin typeface="Quicksand" pitchFamily="2" charset="77"/>
              </a:rPr>
              <a:t>Finance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FC29B9-C0E6-094A-8E9B-8E5F90C1FFC9}"/>
              </a:ext>
            </a:extLst>
          </p:cNvPr>
          <p:cNvSpPr txBox="1"/>
          <p:nvPr/>
        </p:nvSpPr>
        <p:spPr>
          <a:xfrm>
            <a:off x="6482105" y="2740211"/>
            <a:ext cx="395788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15869">
              <a:lnSpc>
                <a:spcPts val="1444"/>
              </a:lnSpc>
              <a:spcBef>
                <a:spcPts val="41"/>
              </a:spcBef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optimization &amp; margin improvement</a:t>
            </a:r>
          </a:p>
          <a:p>
            <a:pPr marL="285750" indent="-285750" defTabSz="415869">
              <a:lnSpc>
                <a:spcPts val="1439"/>
              </a:lnSpc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Revenue cycle &amp; business office improvement</a:t>
            </a:r>
          </a:p>
          <a:p>
            <a:pPr marL="285750" indent="-285750" defTabSz="415869">
              <a:lnSpc>
                <a:spcPts val="1444"/>
              </a:lnSpc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 outsourcing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D76E07-D4AC-054A-AE67-BC1D8D450EC7}"/>
              </a:ext>
            </a:extLst>
          </p:cNvPr>
          <p:cNvSpPr/>
          <p:nvPr/>
        </p:nvSpPr>
        <p:spPr>
          <a:xfrm>
            <a:off x="1578576" y="4069757"/>
            <a:ext cx="4320239" cy="1259509"/>
          </a:xfrm>
          <a:prstGeom prst="rect">
            <a:avLst/>
          </a:prstGeom>
          <a:noFill/>
          <a:ln w="25400">
            <a:solidFill>
              <a:srgbClr val="84C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AFFB27CF-D904-7E46-A298-03DB9C6F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66" y="4267649"/>
            <a:ext cx="317417" cy="3175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784C49B-3114-0B43-8695-29E1FE7C3944}"/>
              </a:ext>
            </a:extLst>
          </p:cNvPr>
          <p:cNvSpPr txBox="1"/>
          <p:nvPr/>
        </p:nvSpPr>
        <p:spPr>
          <a:xfrm>
            <a:off x="1843074" y="4257122"/>
            <a:ext cx="337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580EA"/>
                </a:solidFill>
                <a:latin typeface="Quicksand" pitchFamily="2" charset="77"/>
              </a:rPr>
              <a:t>Recruitment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F69DA8D-2777-D24E-A5D4-1270EC35DB87}"/>
              </a:ext>
            </a:extLst>
          </p:cNvPr>
          <p:cNvSpPr txBox="1"/>
          <p:nvPr/>
        </p:nvSpPr>
        <p:spPr>
          <a:xfrm>
            <a:off x="1843075" y="4584832"/>
            <a:ext cx="37805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15869">
              <a:lnSpc>
                <a:spcPts val="1444"/>
              </a:lnSpc>
              <a:spcBef>
                <a:spcPts val="41"/>
              </a:spcBef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and interim recruitment</a:t>
            </a:r>
          </a:p>
          <a:p>
            <a:pPr marL="285750" indent="-285750" defTabSz="415869">
              <a:lnSpc>
                <a:spcPts val="1439"/>
              </a:lnSpc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CEOs, CFOs, CNOs</a:t>
            </a:r>
          </a:p>
          <a:p>
            <a:pPr marL="285750" indent="-285750" defTabSz="415869">
              <a:lnSpc>
                <a:spcPts val="1444"/>
              </a:lnSpc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VPs and department directors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01E81BD-029E-6748-9B83-A4BF2E9B9A9B}"/>
              </a:ext>
            </a:extLst>
          </p:cNvPr>
          <p:cNvSpPr/>
          <p:nvPr/>
        </p:nvSpPr>
        <p:spPr>
          <a:xfrm>
            <a:off x="6217606" y="4069757"/>
            <a:ext cx="4320239" cy="1259509"/>
          </a:xfrm>
          <a:prstGeom prst="rect">
            <a:avLst/>
          </a:prstGeom>
          <a:noFill/>
          <a:ln w="25400">
            <a:solidFill>
              <a:srgbClr val="84C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xmlns="" id="{D282929B-D961-2F4A-896A-1AA391D9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7" y="4267649"/>
            <a:ext cx="317417" cy="317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CD75D50-B512-4843-AB58-0121E5153C38}"/>
              </a:ext>
            </a:extLst>
          </p:cNvPr>
          <p:cNvSpPr txBox="1"/>
          <p:nvPr/>
        </p:nvSpPr>
        <p:spPr>
          <a:xfrm>
            <a:off x="6482105" y="4257122"/>
            <a:ext cx="337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580EA"/>
                </a:solidFill>
                <a:latin typeface="Quicksand" pitchFamily="2" charset="77"/>
              </a:rPr>
              <a:t>Clinical Care &amp; Operations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B5CFB7-3BA5-D746-B460-917FA81AAA24}"/>
              </a:ext>
            </a:extLst>
          </p:cNvPr>
          <p:cNvSpPr txBox="1"/>
          <p:nvPr/>
        </p:nvSpPr>
        <p:spPr>
          <a:xfrm>
            <a:off x="6482105" y="4584832"/>
            <a:ext cx="37805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576" indent="-285750" defTabSz="415869">
              <a:lnSpc>
                <a:spcPts val="1444"/>
              </a:lnSpc>
              <a:spcBef>
                <a:spcPts val="41"/>
              </a:spcBef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survey readiness</a:t>
            </a:r>
          </a:p>
          <a:p>
            <a:pPr marL="202576" indent="-285750" defTabSz="415869">
              <a:lnSpc>
                <a:spcPts val="1444"/>
              </a:lnSpc>
              <a:spcBef>
                <a:spcPts val="41"/>
              </a:spcBef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coordination</a:t>
            </a:r>
          </a:p>
          <a:p>
            <a:pPr marL="202576" indent="-285750" defTabSz="415869">
              <a:lnSpc>
                <a:spcPts val="1444"/>
              </a:lnSpc>
              <a:spcBef>
                <a:spcPts val="41"/>
              </a:spcBef>
              <a:buFont typeface="Arial" panose="020B0604020202020204" pitchFamily="34" charset="0"/>
              <a:buChar char="•"/>
              <a:tabLst>
                <a:tab pos="285621" algn="l"/>
                <a:tab pos="285910" algn="l"/>
              </a:tabLst>
            </a:pPr>
            <a:r>
              <a:rPr lang="en-US" sz="1400" spc="1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Swing bed consulting</a:t>
            </a:r>
          </a:p>
        </p:txBody>
      </p:sp>
      <p:pic>
        <p:nvPicPr>
          <p:cNvPr id="43" name="Picture 42" descr="Background pattern&#10;&#10;Description automatically generated">
            <a:extLst>
              <a:ext uri="{FF2B5EF4-FFF2-40B4-BE49-F238E27FC236}">
                <a16:creationId xmlns:a16="http://schemas.microsoft.com/office/drawing/2014/main" xmlns="" id="{BB689733-205B-0C49-877B-5E8725274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665" y="4367822"/>
            <a:ext cx="3377397" cy="1445117"/>
          </a:xfrm>
          <a:prstGeom prst="rect">
            <a:avLst/>
          </a:prstGeom>
        </p:spPr>
      </p:pic>
      <p:sp>
        <p:nvSpPr>
          <p:cNvPr id="38" name="Footer Placeholder 4">
            <a:extLst>
              <a:ext uri="{FF2B5EF4-FFF2-40B4-BE49-F238E27FC236}">
                <a16:creationId xmlns:a16="http://schemas.microsoft.com/office/drawing/2014/main" xmlns="" id="{B90B2861-3DEB-2B47-9538-1E3463519485}"/>
              </a:ext>
            </a:extLst>
          </p:cNvPr>
          <p:cNvSpPr txBox="1">
            <a:spLocks/>
          </p:cNvSpPr>
          <p:nvPr/>
        </p:nvSpPr>
        <p:spPr>
          <a:xfrm>
            <a:off x="6290467" y="6409359"/>
            <a:ext cx="41137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0" i="0" kern="1200">
                <a:solidFill>
                  <a:srgbClr val="5580EA"/>
                </a:solidFill>
                <a:latin typeface="XXII Geom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Hospital/Health System Services </a:t>
            </a:r>
            <a:r>
              <a:rPr lang="en-US" sz="1200" dirty="0" smtClean="0"/>
              <a:t> </a:t>
            </a:r>
            <a:r>
              <a:rPr lang="en-US" sz="1200" dirty="0"/>
              <a:t>|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xmlns="" id="{370290CC-A951-EE4E-B40C-CF66F895DB29}"/>
              </a:ext>
            </a:extLst>
          </p:cNvPr>
          <p:cNvSpPr txBox="1">
            <a:spLocks/>
          </p:cNvSpPr>
          <p:nvPr/>
        </p:nvSpPr>
        <p:spPr>
          <a:xfrm>
            <a:off x="10151339" y="6356351"/>
            <a:ext cx="1175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0" dirty="0" err="1">
                <a:solidFill>
                  <a:srgbClr val="5580EA"/>
                </a:solidFill>
                <a:latin typeface="Quicksand" pitchFamily="2" charset="77"/>
              </a:rPr>
              <a:t>HealthTech</a:t>
            </a:r>
            <a:endParaRPr lang="en-US" b="1" i="0" dirty="0">
              <a:solidFill>
                <a:srgbClr val="5580EA"/>
              </a:solidFill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18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895600"/>
            <a:ext cx="10512862" cy="503879"/>
          </a:xfrm>
        </p:spPr>
        <p:txBody>
          <a:bodyPr/>
          <a:lstStyle/>
          <a:p>
            <a:r>
              <a:rPr lang="en-US" sz="4400" b="0" dirty="0" smtClean="0">
                <a:solidFill>
                  <a:schemeClr val="bg1"/>
                </a:solidFill>
              </a:rPr>
              <a:t>Questions?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19490"/>
            <a:ext cx="1218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dominic.symes@health-tech.us</a:t>
            </a:r>
          </a:p>
        </p:txBody>
      </p:sp>
    </p:spTree>
    <p:extLst>
      <p:ext uri="{BB962C8B-B14F-4D97-AF65-F5344CB8AC3E}">
        <p14:creationId xmlns:p14="http://schemas.microsoft.com/office/powerpoint/2010/main" val="386559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 txBox="1">
            <a:spLocks/>
          </p:cNvSpPr>
          <p:nvPr/>
        </p:nvSpPr>
        <p:spPr>
          <a:xfrm>
            <a:off x="837982" y="2895600"/>
            <a:ext cx="10512862" cy="503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 smtClean="0"/>
              <a:t>Thank you!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81" y="4038600"/>
            <a:ext cx="1341664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8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457200"/>
            <a:ext cx="10512862" cy="503879"/>
          </a:xfrm>
        </p:spPr>
        <p:txBody>
          <a:bodyPr/>
          <a:lstStyle/>
          <a:p>
            <a:r>
              <a:rPr lang="en-US" sz="3200" b="0" dirty="0"/>
              <a:t>What are the characteristics of great creative?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7C0F6D-E9CB-7140-86DE-7706D18787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301" y="2527092"/>
            <a:ext cx="4653096" cy="3264108"/>
          </a:xfrm>
        </p:spPr>
        <p:txBody>
          <a:bodyPr>
            <a:noAutofit/>
          </a:bodyPr>
          <a:lstStyle/>
          <a:p>
            <a:r>
              <a:rPr lang="en-US" sz="2400" dirty="0" smtClean="0"/>
              <a:t>True </a:t>
            </a:r>
            <a:r>
              <a:rPr lang="en-US" sz="2400" dirty="0"/>
              <a:t>to its offering</a:t>
            </a:r>
          </a:p>
          <a:p>
            <a:r>
              <a:rPr lang="en-US" sz="2400" dirty="0"/>
              <a:t>Speaks to your customers needs</a:t>
            </a:r>
          </a:p>
          <a:p>
            <a:r>
              <a:rPr lang="en-US" sz="2400" dirty="0"/>
              <a:t>Easily accessible across platforms</a:t>
            </a:r>
          </a:p>
          <a:p>
            <a:r>
              <a:rPr lang="en-US" sz="2400" dirty="0"/>
              <a:t>Enticing and persuasive</a:t>
            </a:r>
          </a:p>
          <a:p>
            <a:r>
              <a:rPr lang="en-US" sz="2400" dirty="0"/>
              <a:t>Delivers a clear message</a:t>
            </a:r>
          </a:p>
          <a:p>
            <a:r>
              <a:rPr lang="en-US" sz="2400" dirty="0"/>
              <a:t>Carefully thought </a:t>
            </a:r>
            <a:r>
              <a:rPr lang="en-US" sz="2400" dirty="0" smtClean="0"/>
              <a:t>out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D41D60F-2FF8-DC47-8579-CD329A648933}"/>
              </a:ext>
            </a:extLst>
          </p:cNvPr>
          <p:cNvCxnSpPr>
            <a:cxnSpLocks/>
          </p:cNvCxnSpPr>
          <p:nvPr/>
        </p:nvCxnSpPr>
        <p:spPr>
          <a:xfrm>
            <a:off x="1155399" y="2313274"/>
            <a:ext cx="1786569" cy="0"/>
          </a:xfrm>
          <a:prstGeom prst="line">
            <a:avLst/>
          </a:prstGeom>
          <a:ln w="19050">
            <a:solidFill>
              <a:srgbClr val="84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2590800"/>
            <a:ext cx="317417" cy="3175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id="{A8CF15C8-B00A-324C-BD60-EA871C70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3057525"/>
            <a:ext cx="317417" cy="317500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5316" y="2527092"/>
            <a:ext cx="4653096" cy="3264108"/>
          </a:xfrm>
        </p:spPr>
        <p:txBody>
          <a:bodyPr>
            <a:noAutofit/>
          </a:bodyPr>
          <a:lstStyle/>
          <a:p>
            <a:r>
              <a:rPr lang="en-US" sz="2400" dirty="0" smtClean="0"/>
              <a:t>Focused </a:t>
            </a:r>
            <a:r>
              <a:rPr lang="en-US" sz="2400" dirty="0"/>
              <a:t>and concise</a:t>
            </a:r>
          </a:p>
          <a:p>
            <a:r>
              <a:rPr lang="en-US" sz="2400" dirty="0"/>
              <a:t>Delivers social proof</a:t>
            </a:r>
          </a:p>
          <a:p>
            <a:r>
              <a:rPr lang="en-US" sz="2400" dirty="0"/>
              <a:t>Solution focused</a:t>
            </a:r>
          </a:p>
          <a:p>
            <a:r>
              <a:rPr lang="en-US" sz="2400" dirty="0"/>
              <a:t>Provocative</a:t>
            </a:r>
          </a:p>
          <a:p>
            <a:r>
              <a:rPr lang="en-US" sz="2400" dirty="0"/>
              <a:t>Written to convert</a:t>
            </a:r>
          </a:p>
          <a:p>
            <a:r>
              <a:rPr lang="en-US" sz="2400" dirty="0"/>
              <a:t>Memorable</a:t>
            </a:r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3524250"/>
            <a:ext cx="317417" cy="31750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267200"/>
            <a:ext cx="317417" cy="3175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="" xmlns:a16="http://schemas.microsoft.com/office/drawing/2014/main" id="{A8CF15C8-B00A-324C-BD60-EA871C70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724400"/>
            <a:ext cx="317417" cy="3175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="" xmlns:a16="http://schemas.microsoft.com/office/drawing/2014/main" id="{D08EBE7D-9B7B-C648-8C08-8BBF4F6E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5168900"/>
            <a:ext cx="317417" cy="3175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386595" y="2590800"/>
            <a:ext cx="317417" cy="2527300"/>
            <a:chOff x="6384882" y="2590800"/>
            <a:chExt cx="317417" cy="2527300"/>
          </a:xfrm>
        </p:grpSpPr>
        <p:pic>
          <p:nvPicPr>
            <p:cNvPr id="27" name="Picture 26" descr="Icon&#10;&#10;Description automatically generated">
              <a:extLst>
                <a:ext uri="{FF2B5EF4-FFF2-40B4-BE49-F238E27FC236}">
                  <a16:creationId xmlns="" xmlns:a16="http://schemas.microsoft.com/office/drawing/2014/main" id="{D08EBE7D-9B7B-C648-8C08-8BBF4F6E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4882" y="2590800"/>
              <a:ext cx="317417" cy="31750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="" xmlns:a16="http://schemas.microsoft.com/office/drawing/2014/main" id="{A8CF15C8-B00A-324C-BD60-EA871C70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4882" y="3032760"/>
              <a:ext cx="317417" cy="317500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="" xmlns:a16="http://schemas.microsoft.com/office/drawing/2014/main" id="{D08EBE7D-9B7B-C648-8C08-8BBF4F6E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4882" y="3474720"/>
              <a:ext cx="317417" cy="3175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="" xmlns:a16="http://schemas.microsoft.com/office/drawing/2014/main" id="{D08EBE7D-9B7B-C648-8C08-8BBF4F6E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4882" y="3916680"/>
              <a:ext cx="317417" cy="317500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="" xmlns:a16="http://schemas.microsoft.com/office/drawing/2014/main" id="{A8CF15C8-B00A-324C-BD60-EA871C70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4882" y="4358640"/>
              <a:ext cx="317417" cy="317500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="" xmlns:a16="http://schemas.microsoft.com/office/drawing/2014/main" id="{D08EBE7D-9B7B-C648-8C08-8BBF4F6E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4882" y="4800600"/>
              <a:ext cx="317417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42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6EB8BE-E319-E447-9B60-AC276E63DC7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Distinctiveness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0C62D-E6F2-6343-8F0B-F76D89B5A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147" y="2341563"/>
            <a:ext cx="9746800" cy="2174875"/>
          </a:xfrm>
        </p:spPr>
        <p:txBody>
          <a:bodyPr>
            <a:noAutofit/>
          </a:bodyPr>
          <a:lstStyle/>
          <a:p>
            <a:r>
              <a:rPr lang="en-US" sz="3200" dirty="0"/>
              <a:t>Creativity creates the distinction </a:t>
            </a:r>
            <a:r>
              <a:rPr lang="en-US" sz="3200" dirty="0" smtClean="0"/>
              <a:t>between</a:t>
            </a:r>
            <a:br>
              <a:rPr lang="en-US" sz="3200" dirty="0" smtClean="0"/>
            </a:br>
            <a:r>
              <a:rPr lang="en-US" sz="3200" dirty="0" smtClean="0"/>
              <a:t>2 </a:t>
            </a:r>
            <a:r>
              <a:rPr lang="en-US" sz="3200" dirty="0"/>
              <a:t>products under the same category.</a:t>
            </a:r>
          </a:p>
          <a:p>
            <a:r>
              <a:rPr lang="en-US" sz="3200" dirty="0"/>
              <a:t>Nobody counts the number of ads you run;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they </a:t>
            </a:r>
            <a:r>
              <a:rPr lang="en-US" sz="3200" dirty="0"/>
              <a:t>just remember the impression you make.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DCD8796-E3E4-8A44-8EE3-12E88E2FD562}"/>
              </a:ext>
            </a:extLst>
          </p:cNvPr>
          <p:cNvCxnSpPr/>
          <p:nvPr/>
        </p:nvCxnSpPr>
        <p:spPr>
          <a:xfrm>
            <a:off x="1313069" y="2302625"/>
            <a:ext cx="0" cy="2102120"/>
          </a:xfrm>
          <a:prstGeom prst="line">
            <a:avLst/>
          </a:prstGeom>
          <a:ln w="25400">
            <a:solidFill>
              <a:srgbClr val="F0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C43EEBD3-EE49-904A-B82D-A8E7A2B8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2"/>
          <a:stretch/>
        </p:blipFill>
        <p:spPr>
          <a:xfrm>
            <a:off x="1066401" y="6397856"/>
            <a:ext cx="3358793" cy="46014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="" xmlns:a16="http://schemas.microsoft.com/office/drawing/2014/main" id="{5F625483-F1B0-F140-A3E6-BC34D081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9"/>
          <a:stretch/>
        </p:blipFill>
        <p:spPr>
          <a:xfrm>
            <a:off x="8631301" y="-1"/>
            <a:ext cx="3358793" cy="969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78EE5-9312-D34E-8588-DD4766F4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410521"/>
            <a:ext cx="10512862" cy="503879"/>
          </a:xfrm>
        </p:spPr>
        <p:txBody>
          <a:bodyPr/>
          <a:lstStyle/>
          <a:p>
            <a:r>
              <a:rPr lang="en-US" b="0" dirty="0"/>
              <a:t>What is the effect of creativity in advertising?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968E3E-3917-954B-9673-73E4BC85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982" y="2578722"/>
            <a:ext cx="7466230" cy="2387600"/>
          </a:xfrm>
        </p:spPr>
        <p:txBody>
          <a:bodyPr>
            <a:noAutofit/>
          </a:bodyPr>
          <a:lstStyle/>
          <a:p>
            <a:r>
              <a:rPr lang="en-US" sz="4000" b="0" dirty="0"/>
              <a:t>How does creativity translate to sales </a:t>
            </a:r>
            <a:r>
              <a:rPr lang="en-US" sz="4000" b="0" dirty="0" smtClean="0"/>
              <a:t>traffic or Hospital foot traffic?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39012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7EABBD-9EE8-5249-88B7-AE9E5FD19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300" y="2362200"/>
            <a:ext cx="7136712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When creative is strong, it's the overwhelming driver of in-market success: up to 80% for traditional TV and </a:t>
            </a:r>
            <a:r>
              <a:rPr lang="en-US" sz="3200" dirty="0" smtClean="0"/>
              <a:t>89% for </a:t>
            </a:r>
            <a:r>
              <a:rPr lang="en-US" sz="3200" dirty="0"/>
              <a:t>digital advertising.</a:t>
            </a:r>
            <a:endParaRPr lang="en-US" sz="3200" b="1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88B8C12-7E23-0643-804D-8F6A26DA5C8B}"/>
              </a:ext>
            </a:extLst>
          </p:cNvPr>
          <p:cNvSpPr txBox="1">
            <a:spLocks/>
          </p:cNvSpPr>
          <p:nvPr/>
        </p:nvSpPr>
        <p:spPr>
          <a:xfrm>
            <a:off x="837982" y="457200"/>
            <a:ext cx="12571630" cy="50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How does creativity translate to traditional and digital?</a:t>
            </a:r>
            <a:endParaRPr lang="en-US" sz="3200" b="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1D1B0113-B489-5D4B-AF2A-366B6B28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0" b="5710"/>
          <a:stretch/>
        </p:blipFill>
        <p:spPr>
          <a:xfrm>
            <a:off x="9846890" y="4349769"/>
            <a:ext cx="971922" cy="8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39743" y="0"/>
            <a:ext cx="77093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6111"/>
          <a:stretch/>
        </p:blipFill>
        <p:spPr>
          <a:xfrm>
            <a:off x="2239743" y="203200"/>
            <a:ext cx="7709338" cy="6235700"/>
          </a:xfrm>
          <a:prstGeom prst="rect">
            <a:avLst/>
          </a:prstGeom>
        </p:spPr>
      </p:pic>
      <p:pic>
        <p:nvPicPr>
          <p:cNvPr id="6" name="Picture 5" descr="A picture containing screen, dark&#10;&#10;Description automatically generated">
            <a:extLst>
              <a:ext uri="{FF2B5EF4-FFF2-40B4-BE49-F238E27FC236}">
                <a16:creationId xmlns:a16="http://schemas.microsoft.com/office/drawing/2014/main" xmlns="" id="{7871FB52-31B5-D34A-9E4A-6ABD3ED0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9833" r="5674"/>
          <a:stretch/>
        </p:blipFill>
        <p:spPr>
          <a:xfrm>
            <a:off x="0" y="-38166"/>
            <a:ext cx="2239743" cy="1485966"/>
          </a:xfrm>
          <a:prstGeom prst="rect">
            <a:avLst/>
          </a:prstGeom>
        </p:spPr>
      </p:pic>
      <p:pic>
        <p:nvPicPr>
          <p:cNvPr id="7" name="Picture 6" descr="A picture containing screen, dark&#10;&#10;Description automatically generated">
            <a:extLst>
              <a:ext uri="{FF2B5EF4-FFF2-40B4-BE49-F238E27FC236}">
                <a16:creationId xmlns:a16="http://schemas.microsoft.com/office/drawing/2014/main" xmlns="" id="{7871FB52-31B5-D34A-9E4A-6ABD3ED0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1908" r="23598"/>
          <a:stretch/>
        </p:blipFill>
        <p:spPr>
          <a:xfrm>
            <a:off x="9949081" y="5372034"/>
            <a:ext cx="2239744" cy="14859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75367" y="74510"/>
            <a:ext cx="568326" cy="37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="" xmlns:a16="http://schemas.microsoft.com/office/drawing/2014/main" id="{4F968E3E-3917-954B-9673-73E4BC85D03B}"/>
              </a:ext>
            </a:extLst>
          </p:cNvPr>
          <p:cNvSpPr txBox="1">
            <a:spLocks/>
          </p:cNvSpPr>
          <p:nvPr/>
        </p:nvSpPr>
        <p:spPr>
          <a:xfrm>
            <a:off x="2360612" y="5791200"/>
            <a:ext cx="9828212" cy="1593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Nielsen Catalina Solutions 2022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1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89212" y="0"/>
            <a:ext cx="7010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creen, dark&#10;&#10;Description automatically generated">
            <a:extLst>
              <a:ext uri="{FF2B5EF4-FFF2-40B4-BE49-F238E27FC236}">
                <a16:creationId xmlns:a16="http://schemas.microsoft.com/office/drawing/2014/main" xmlns="" id="{7871FB52-31B5-D34A-9E4A-6ABD3ED05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833"/>
          <a:stretch/>
        </p:blipFill>
        <p:spPr>
          <a:xfrm>
            <a:off x="0" y="-38166"/>
            <a:ext cx="2436812" cy="1485966"/>
          </a:xfrm>
          <a:prstGeom prst="rect">
            <a:avLst/>
          </a:prstGeom>
        </p:spPr>
      </p:pic>
      <p:pic>
        <p:nvPicPr>
          <p:cNvPr id="7" name="Picture 6" descr="A picture containing screen, dark&#10;&#10;Description automatically generated">
            <a:extLst>
              <a:ext uri="{FF2B5EF4-FFF2-40B4-BE49-F238E27FC236}">
                <a16:creationId xmlns:a16="http://schemas.microsoft.com/office/drawing/2014/main" xmlns="" id="{7871FB52-31B5-D34A-9E4A-6ABD3ED05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3599"/>
          <a:stretch/>
        </p:blipFill>
        <p:spPr>
          <a:xfrm>
            <a:off x="9535530" y="5372034"/>
            <a:ext cx="2653295" cy="1485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 b="9584"/>
          <a:stretch/>
        </p:blipFill>
        <p:spPr>
          <a:xfrm>
            <a:off x="2683823" y="250723"/>
            <a:ext cx="6821179" cy="5950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16686" y="264140"/>
            <a:ext cx="114290" cy="37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9086" y="416540"/>
            <a:ext cx="114290" cy="37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="" xmlns:a16="http://schemas.microsoft.com/office/drawing/2014/main" id="{4F968E3E-3917-954B-9673-73E4BC85D03B}"/>
              </a:ext>
            </a:extLst>
          </p:cNvPr>
          <p:cNvSpPr txBox="1">
            <a:spLocks/>
          </p:cNvSpPr>
          <p:nvPr/>
        </p:nvSpPr>
        <p:spPr>
          <a:xfrm>
            <a:off x="2683822" y="5791200"/>
            <a:ext cx="9505001" cy="1593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Nielsen Catalina Solutions 2022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8561</TotalTime>
  <Words>683</Words>
  <Application>Microsoft Office PowerPoint</Application>
  <PresentationFormat>Custom</PresentationFormat>
  <Paragraphs>162</Paragraphs>
  <Slides>39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How Creativity can Drive Advertising Effectiveness for your Hospital + Building your Brand Voice</vt:lpstr>
      <vt:lpstr>What are the characteristics of great creative?</vt:lpstr>
      <vt:lpstr>What is the effect of creativity in advertising?</vt:lpstr>
      <vt:lpstr>How does creativity translate to sales traffic or Hospital foot traffic?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Let's just do some lateral thinking for a second. What if?</vt:lpstr>
      <vt:lpstr>PowerPoint Presentation</vt:lpstr>
      <vt:lpstr>PowerPoint Presentation</vt:lpstr>
      <vt:lpstr>PowerPoint Presentation</vt:lpstr>
      <vt:lpstr>PowerPoint Presentation</vt:lpstr>
      <vt:lpstr>Brand Voice</vt:lpstr>
      <vt:lpstr>What is a Brand Voice?</vt:lpstr>
      <vt:lpstr>PowerPoint Presentation</vt:lpstr>
      <vt:lpstr>PowerPoint Presentation</vt:lpstr>
      <vt:lpstr>PowerPoint Presentation</vt:lpstr>
      <vt:lpstr>Let’s have a look at some excellent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go about Creating a Distinct Brand Voice for your Hospital?</vt:lpstr>
      <vt:lpstr>Step 1: Start with your Hospital’s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services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Zelri</dc:creator>
  <cp:lastModifiedBy>Zelri</cp:lastModifiedBy>
  <cp:revision>102</cp:revision>
  <dcterms:created xsi:type="dcterms:W3CDTF">2023-06-08T12:53:05Z</dcterms:created>
  <dcterms:modified xsi:type="dcterms:W3CDTF">2023-06-16T16:08:47Z</dcterms:modified>
</cp:coreProperties>
</file>